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4"/>
  </p:notesMasterIdLst>
  <p:handoutMasterIdLst>
    <p:handoutMasterId r:id="rId15"/>
  </p:handoutMasterIdLst>
  <p:sldIdLst>
    <p:sldId id="300" r:id="rId3"/>
    <p:sldId id="301" r:id="rId4"/>
    <p:sldId id="303" r:id="rId5"/>
    <p:sldId id="318" r:id="rId6"/>
    <p:sldId id="323" r:id="rId7"/>
    <p:sldId id="324" r:id="rId8"/>
    <p:sldId id="322" r:id="rId9"/>
    <p:sldId id="319" r:id="rId10"/>
    <p:sldId id="326" r:id="rId11"/>
    <p:sldId id="320" r:id="rId12"/>
    <p:sldId id="32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31BD3D6-B7F1-4148-BF99-E0643B5FA8FF}">
          <p14:sldIdLst/>
        </p14:section>
        <p14:section name="management team" id="{2B72163D-2949-4563-8835-B5A6BF3A1808}">
          <p14:sldIdLst/>
        </p14:section>
        <p14:section name="Project development team" id="{0165734E-D582-475F-8D8F-D8390D9A02F3}">
          <p14:sldIdLst/>
        </p14:section>
        <p14:section name="foundation team" id="{6CF20BCC-30C5-49D5-BB67-A7F7C47F67D3}">
          <p14:sldIdLst/>
        </p14:section>
        <p14:section name="loads &amp; dynamics team" id="{B2556EC8-272D-48A5-B94D-86DE413BDD53}">
          <p14:sldIdLst/>
        </p14:section>
        <p14:section name="tower structure team" id="{B080B7D5-51DE-4691-A612-847AD1AAFC82}">
          <p14:sldIdLst>
            <p14:sldId id="300"/>
            <p14:sldId id="301"/>
            <p14:sldId id="303"/>
            <p14:sldId id="318"/>
            <p14:sldId id="323"/>
            <p14:sldId id="324"/>
            <p14:sldId id="322"/>
            <p14:sldId id="319"/>
            <p14:sldId id="326"/>
            <p14:sldId id="320"/>
            <p14:sldId id="321"/>
          </p14:sldIdLst>
        </p14:section>
        <p14:section name="rotor blade design" id="{B146C9B3-C78A-4A61-AAEC-721247ABE854}">
          <p14:sldIdLst/>
        </p14:section>
        <p14:section name="Rotor blades structure" id="{B442706D-6274-49C9-A7D1-C313276DB185}">
          <p14:sldIdLst/>
        </p14:section>
        <p14:section name="rotor hub and pitch system" id="{08747EF3-CA38-42EE-A1AF-7484E45039CE}">
          <p14:sldIdLst/>
        </p14:section>
        <p14:section name="electrical drivetrain" id="{1A5D22D2-BE65-4E6F-884C-4B877022F03F}">
          <p14:sldIdLst/>
        </p14:section>
        <p14:section name="rotor bearing system team" id="{DB3BAE13-317B-46D5-BF13-1546F7D1D6D4}">
          <p14:sldIdLst/>
        </p14:section>
        <p14:section name="GBC team" id="{62FD1619-6AFB-4D97-A60C-6FD16F62286D}">
          <p14:sldIdLst/>
        </p14:section>
        <p14:section name="Machine bed &amp; yaw team" id="{2739FDC4-7BC0-4D24-A2DB-018568B325C8}">
          <p14:sldIdLst/>
        </p14:section>
        <p14:section name="feedback controller team" id="{6415024D-93AC-4C7E-84F4-D0225312DA45}">
          <p14:sldIdLst/>
        </p14:section>
        <p14:section name="grid code team" id="{FD3B8E82-6082-4521-B98B-5BAB918F1115}">
          <p14:sldIdLst/>
        </p14:section>
        <p14:section name="bibliography" id="{2ECB0A3B-7D16-4F98-AD6A-5308DF7BF07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DFFD"/>
    <a:srgbClr val="FFFFFF"/>
    <a:srgbClr val="8ECEFA"/>
    <a:srgbClr val="92C6E6"/>
    <a:srgbClr val="80D2F7"/>
    <a:srgbClr val="7ED1F7"/>
    <a:srgbClr val="C0F5FF"/>
    <a:srgbClr val="3C96FA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3" d="100"/>
          <a:sy n="83" d="100"/>
        </p:scale>
        <p:origin x="23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984966E-98CC-6A78-1424-04B6E1F267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53D721-EFB9-BC0E-1DC1-4F7A40F31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53E7D-EEC7-43DF-AF05-49FE1E0C7B25}" type="datetimeFigureOut">
              <a:rPr lang="de-DE" smtClean="0"/>
              <a:t>07.11.2025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BF23EC-0BC1-545E-D00A-3466D8000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16600C-B63A-8960-82FD-8DC4BB46C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B05C7-DCB9-437C-9E32-70E81341534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097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bib.com/tools/ieee-citation-generator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8857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12.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Bed</a:t>
            </a:r>
            <a:r>
              <a:rPr lang="de-DE" dirty="0"/>
              <a:t> &amp; Yaw System  </a:t>
            </a:r>
          </a:p>
          <a:p>
            <a:pPr lvl="1"/>
            <a:r>
              <a:rPr lang="de-DE" dirty="0"/>
              <a:t>13. Tower  </a:t>
            </a:r>
          </a:p>
          <a:p>
            <a:pPr lvl="1"/>
            <a:r>
              <a:rPr lang="de-DE" dirty="0"/>
              <a:t>14. </a:t>
            </a:r>
            <a:r>
              <a:rPr lang="de-DE" dirty="0" err="1"/>
              <a:t>Foundation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15. Storage System 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Teams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466CB9-E665-36BA-2132-8519CA303C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 algn="l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1.  </a:t>
            </a:r>
            <a:r>
              <a:rPr lang="de-DE" dirty="0" err="1"/>
              <a:t>Windfarm</a:t>
            </a:r>
            <a:r>
              <a:rPr lang="de-DE" dirty="0"/>
              <a:t> Project Development  </a:t>
            </a:r>
          </a:p>
          <a:p>
            <a:pPr lvl="1"/>
            <a:r>
              <a:rPr lang="de-DE" dirty="0"/>
              <a:t>2.  Loads and Dynamics  </a:t>
            </a:r>
          </a:p>
          <a:p>
            <a:pPr lvl="1"/>
            <a:r>
              <a:rPr lang="de-DE" dirty="0"/>
              <a:t>3.  Feedback Controller  </a:t>
            </a:r>
          </a:p>
          <a:p>
            <a:pPr lvl="1"/>
            <a:r>
              <a:rPr lang="de-DE" dirty="0"/>
              <a:t>4.  Lidar-</a:t>
            </a:r>
            <a:r>
              <a:rPr lang="de-DE" dirty="0" err="1"/>
              <a:t>Assisted</a:t>
            </a:r>
            <a:r>
              <a:rPr lang="de-DE" dirty="0"/>
              <a:t> Controller  </a:t>
            </a:r>
          </a:p>
          <a:p>
            <a:pPr lvl="1"/>
            <a:r>
              <a:rPr lang="de-DE" dirty="0"/>
              <a:t>5.  Rotor Blade </a:t>
            </a:r>
            <a:r>
              <a:rPr lang="de-DE" dirty="0" err="1"/>
              <a:t>Aerodynamics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6.  Rotor Blade </a:t>
            </a:r>
            <a:r>
              <a:rPr lang="de-DE" dirty="0" err="1"/>
              <a:t>Structures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7. 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Drivetrain</a:t>
            </a:r>
            <a:r>
              <a:rPr lang="de-DE" dirty="0"/>
              <a:t> (EDT)  </a:t>
            </a:r>
          </a:p>
          <a:p>
            <a:pPr lvl="1"/>
            <a:r>
              <a:rPr lang="de-DE" dirty="0"/>
              <a:t>8.  </a:t>
            </a:r>
            <a:r>
              <a:rPr lang="de-DE" dirty="0" err="1"/>
              <a:t>Grid</a:t>
            </a:r>
            <a:r>
              <a:rPr lang="de-DE" dirty="0"/>
              <a:t> Code Development (GCD)  </a:t>
            </a:r>
          </a:p>
          <a:p>
            <a:pPr lvl="1"/>
            <a:r>
              <a:rPr lang="de-DE" dirty="0"/>
              <a:t>9.  Rotor Hub &amp; Pitch System  </a:t>
            </a:r>
          </a:p>
          <a:p>
            <a:pPr lvl="1"/>
            <a:r>
              <a:rPr lang="de-DE" dirty="0"/>
              <a:t>10. Rotor </a:t>
            </a:r>
            <a:r>
              <a:rPr lang="de-DE" dirty="0" err="1"/>
              <a:t>Bearing</a:t>
            </a:r>
            <a:r>
              <a:rPr lang="de-DE" dirty="0"/>
              <a:t> System  </a:t>
            </a:r>
          </a:p>
          <a:p>
            <a:pPr lvl="1"/>
            <a:r>
              <a:rPr lang="de-DE" dirty="0"/>
              <a:t>11. </a:t>
            </a:r>
            <a:r>
              <a:rPr lang="de-DE" dirty="0" err="1"/>
              <a:t>Gearbox</a:t>
            </a:r>
            <a:r>
              <a:rPr lang="de-DE" dirty="0"/>
              <a:t>, Brake, Coupling  </a:t>
            </a:r>
          </a:p>
          <a:p>
            <a:pPr lvl="1"/>
            <a:r>
              <a:rPr lang="de-DE" dirty="0"/>
              <a:t>						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D841E35-8D66-8DA2-B806-8C18E5D280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6C28938A-3748-78F8-3D01-B82DF87C9B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3A903679-8273-AC0E-AD57-A9C78EE23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31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phy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:a16="http://schemas.microsoft.com/office/drawing/2014/main" id="{9B5BA113-ABD0-9B33-1E2F-5863B083FE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994031" y="2734408"/>
            <a:ext cx="1245576" cy="183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:a16="http://schemas.microsoft.com/office/drawing/2014/main" id="{59531AAE-8AA3-6039-F69E-EDD1AF57C810}"/>
              </a:ext>
            </a:extLst>
          </p:cNvPr>
          <p:cNvSpPr/>
          <p:nvPr userDrawn="1"/>
        </p:nvSpPr>
        <p:spPr>
          <a:xfrm>
            <a:off x="4475285" y="4572000"/>
            <a:ext cx="5969977" cy="167786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The style </a:t>
            </a:r>
            <a:r>
              <a:rPr lang="it-IT" dirty="0" err="1"/>
              <a:t>chosen</a:t>
            </a:r>
            <a:r>
              <a:rPr lang="it-IT" dirty="0"/>
              <a:t> for </a:t>
            </a:r>
            <a:r>
              <a:rPr lang="it-IT" dirty="0" err="1"/>
              <a:t>citation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IEEE, so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citation</a:t>
            </a:r>
            <a:r>
              <a:rPr lang="it-IT" dirty="0"/>
              <a:t> follow </a:t>
            </a:r>
            <a:r>
              <a:rPr lang="it-IT" dirty="0" err="1"/>
              <a:t>that</a:t>
            </a:r>
            <a:r>
              <a:rPr lang="it-IT" dirty="0"/>
              <a:t> style.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an IEEE </a:t>
            </a:r>
            <a:r>
              <a:rPr lang="it-IT" dirty="0" err="1"/>
              <a:t>citation</a:t>
            </a:r>
            <a:r>
              <a:rPr lang="it-IT" dirty="0"/>
              <a:t> from a website, </a:t>
            </a:r>
            <a:r>
              <a:rPr lang="it-IT" dirty="0" err="1"/>
              <a:t>you</a:t>
            </a:r>
            <a:r>
              <a:rPr lang="it-IT" dirty="0"/>
              <a:t> can use some free </a:t>
            </a:r>
            <a:r>
              <a:rPr lang="it-IT" dirty="0" err="1"/>
              <a:t>converters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the internet, like:</a:t>
            </a:r>
          </a:p>
          <a:p>
            <a:pPr algn="ctr"/>
            <a:r>
              <a:rPr lang="en-GB" b="1" dirty="0">
                <a:hlinkClick r:id="rId2"/>
              </a:rPr>
              <a:t>https://www.mybib.com/tools/ieee-citation-generator</a:t>
            </a:r>
            <a:r>
              <a:rPr lang="en-GB" b="1" dirty="0"/>
              <a:t>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226F6F8F-D65D-4B43-5785-E89E617F8616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76AEEC7-3E6C-8FE6-7104-34FC937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27D13C7-4982-3CF9-E6C0-8109C888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4A0136B-0337-50A8-941C-6DC048D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A21B8924-2541-A57C-7990-899E2DC11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6439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BDC2AF-40F8-8529-16FE-AE51A8BD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A36B392-F5AC-41D8-5903-3EE036BA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95A811-7A18-1583-7B9C-87A7CBB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E735FEA-D591-2E8E-B9B4-2A6BAFE00D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23280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6092FF3-E2C2-B5C5-579F-21F140EB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AD0AE9-D3B7-2239-8DBB-350367E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1BD0BA0-666C-E532-C68B-11386947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027E2607-9D4B-3DD5-A6A2-FC3CB80BCC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235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EB4231A-B976-E0CE-75F3-D34A6911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E601F58-36C8-D2D9-A619-7EE49585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BFB4D11-F600-12A5-E5C2-DCA39033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39AFE95F-2805-F887-3AF4-313C835B1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3789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CAB1E-C3D8-B43B-64D5-963D13F3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3E84C0-2A5E-8136-84E3-1F57CD26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9EE80A-8782-7800-16FF-963D026B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CFBF4831-0820-F79B-E15A-914A0E578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37009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3342531-5FA3-5F71-CEB1-CFCD86F1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D108632-F456-C23D-6809-CF44E36A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4F6375C-67FA-9BF2-A821-A5611C2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E6CFA6E-C964-BB71-3D6D-D966EE4660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4655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DAC50BC-A24B-779F-0533-7A27D611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B06DBDC-0EA1-59AB-DB5D-AEE297E6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EB43FC5-BB47-1A87-75C6-C0AFB5C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80B36F8-3A7C-6F05-A0AB-F3F43BA092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2613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C34C088-08EA-3896-8F05-16D82C51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EA7E74-7B1F-8648-209E-BFE07FF1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97D1D-1741-1791-CBA3-FA5CA67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6A2FA29E-F5F4-39E0-E0C6-CACC20E04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8711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945ED5-EBD1-3567-F959-B92E831E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B6A4D0-1BA6-C02F-BE18-391B96E9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12E4BF-484F-C87E-8228-534B62A6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A24C13F3-9C79-1E9F-ED48-61D2AD9586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70189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212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contents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6">
            <a:extLst>
              <a:ext uri="{FF2B5EF4-FFF2-40B4-BE49-F238E27FC236}">
                <a16:creationId xmlns:a16="http://schemas.microsoft.com/office/drawing/2014/main" id="{170C5CF7-7129-6BD6-B815-EAF32508EFB5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7BE5E88-0734-5426-D3DF-C7901A7359D4}"/>
              </a:ext>
            </a:extLst>
          </p:cNvPr>
          <p:cNvSpPr/>
          <p:nvPr userDrawn="1"/>
        </p:nvSpPr>
        <p:spPr>
          <a:xfrm>
            <a:off x="4025317" y="4094711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 and short, concise bullet points) </a:t>
            </a:r>
            <a:br>
              <a:rPr lang="it-IT" dirty="0"/>
            </a:b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topics</a:t>
            </a:r>
            <a:r>
              <a:rPr lang="it-IT" dirty="0"/>
              <a:t> for the 4 min </a:t>
            </a:r>
            <a:r>
              <a:rPr lang="it-IT" dirty="0" err="1"/>
              <a:t>timeslot</a:t>
            </a:r>
            <a:r>
              <a:rPr lang="it-IT" dirty="0"/>
              <a:t>!</a:t>
            </a:r>
            <a:endParaRPr lang="en-GB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1100C08-BD4D-E3E4-CE88-2FD7DF2770C3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5B86036-57A0-C8C5-C8BB-699A37ABA2A8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4195E91-DEC0-2198-8D7F-F5D7511FB31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EC107A6-E0D9-69FD-44BC-CFD5F05D7C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CC2EBC5-DD43-6B7E-A5D7-5CD5B0E30A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7DFBCC3-CC46-17B2-DF15-92940A386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84858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 userDrawn="1"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2B0D505-239D-592F-D28C-2537FD6A6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2399" y="4130862"/>
            <a:ext cx="3822700" cy="164669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1st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Date: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202X</a:t>
            </a:r>
          </a:p>
          <a:p>
            <a:pPr lvl="4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8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33" name="Isosceles Triangle 6">
            <a:extLst>
              <a:ext uri="{FF2B5EF4-FFF2-40B4-BE49-F238E27FC236}">
                <a16:creationId xmlns:a16="http://schemas.microsoft.com/office/drawing/2014/main" id="{8F14EFAA-BA4A-16CF-D530-1409613BCF5B}"/>
              </a:ext>
            </a:extLst>
          </p:cNvPr>
          <p:cNvSpPr/>
          <p:nvPr userDrawn="1"/>
        </p:nvSpPr>
        <p:spPr>
          <a:xfrm>
            <a:off x="1412841" y="3797919"/>
            <a:ext cx="1380683" cy="886192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8CE1E011-6342-172C-03D6-BB39C24A4CCA}"/>
              </a:ext>
            </a:extLst>
          </p:cNvPr>
          <p:cNvSpPr/>
          <p:nvPr userDrawn="1"/>
        </p:nvSpPr>
        <p:spPr>
          <a:xfrm>
            <a:off x="354584" y="4714776"/>
            <a:ext cx="3512337" cy="95079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First slide for groups</a:t>
            </a:r>
            <a:endParaRPr lang="en-GB" dirty="0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845F127-8728-66DF-03BE-17119A20BE05}"/>
              </a:ext>
            </a:extLst>
          </p:cNvPr>
          <p:cNvSpPr/>
          <p:nvPr userDrawn="1"/>
        </p:nvSpPr>
        <p:spPr>
          <a:xfrm>
            <a:off x="1860787" y="3750629"/>
            <a:ext cx="4847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CA471AD5-5F65-3AF9-9ABB-E6F7475B2672}"/>
              </a:ext>
            </a:extLst>
          </p:cNvPr>
          <p:cNvSpPr/>
          <p:nvPr userDrawn="1"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428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73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73EF994-6CA7-B763-F215-A7D1723E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3A8B7922-CD64-E421-B5E5-B7BA56CBCB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5452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1"/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6">
            <a:extLst>
              <a:ext uri="{FF2B5EF4-FFF2-40B4-BE49-F238E27FC236}">
                <a16:creationId xmlns:a16="http://schemas.microsoft.com/office/drawing/2014/main" id="{3272B118-64EE-99BB-8728-CE26B185DCFC}"/>
              </a:ext>
            </a:extLst>
          </p:cNvPr>
          <p:cNvSpPr/>
          <p:nvPr userDrawn="1"/>
        </p:nvSpPr>
        <p:spPr>
          <a:xfrm>
            <a:off x="8353959" y="1690688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CA8528F-A469-ED70-E9CA-F25798C1A305}"/>
              </a:ext>
            </a:extLst>
          </p:cNvPr>
          <p:cNvSpPr/>
          <p:nvPr userDrawn="1"/>
        </p:nvSpPr>
        <p:spPr>
          <a:xfrm>
            <a:off x="2209800" y="3095720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[1], [2], [3]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from a source (</a:t>
            </a:r>
            <a:r>
              <a:rPr lang="it-IT" dirty="0" err="1"/>
              <a:t>numbers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 like in the </a:t>
            </a:r>
            <a:r>
              <a:rPr lang="it-IT" dirty="0" err="1"/>
              <a:t>bibliography</a:t>
            </a:r>
            <a:r>
              <a:rPr lang="it-IT" dirty="0"/>
              <a:t>) (</a:t>
            </a:r>
            <a:r>
              <a:rPr lang="it-IT" dirty="0" err="1"/>
              <a:t>incl</a:t>
            </a:r>
            <a:r>
              <a:rPr lang="it-IT" dirty="0"/>
              <a:t>. pictures /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by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,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you’ve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) [Style </a:t>
            </a:r>
            <a:r>
              <a:rPr lang="it-IT" dirty="0" err="1"/>
              <a:t>Aptos</a:t>
            </a:r>
            <a:r>
              <a:rPr lang="it-IT" dirty="0"/>
              <a:t>/14]</a:t>
            </a:r>
            <a:endParaRPr lang="en-GB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1F8C099-06EF-7661-9A3C-60FE5CD4C5D5}"/>
              </a:ext>
            </a:extLst>
          </p:cNvPr>
          <p:cNvSpPr/>
          <p:nvPr userDrawn="1"/>
        </p:nvSpPr>
        <p:spPr>
          <a:xfrm>
            <a:off x="8862928" y="1838850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E31FDF0-C963-BED4-C97E-FF9F67C07D21}"/>
              </a:ext>
            </a:extLst>
          </p:cNvPr>
          <p:cNvSpPr/>
          <p:nvPr userDrawn="1"/>
        </p:nvSpPr>
        <p:spPr>
          <a:xfrm>
            <a:off x="7312803" y="3084777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</a:p>
          <a:p>
            <a:pPr algn="ctr"/>
            <a:r>
              <a:rPr lang="it-IT" dirty="0"/>
              <a:t>an </a:t>
            </a:r>
            <a:r>
              <a:rPr lang="it-IT" dirty="0" err="1"/>
              <a:t>intial</a:t>
            </a:r>
            <a:r>
              <a:rPr lang="it-IT" dirty="0"/>
              <a:t> slide with </a:t>
            </a:r>
            <a:r>
              <a:rPr lang="it-IT" dirty="0" err="1"/>
              <a:t>all</a:t>
            </a:r>
            <a:r>
              <a:rPr lang="it-IT" dirty="0"/>
              <a:t> the tasks </a:t>
            </a:r>
            <a:r>
              <a:rPr lang="it-IT" dirty="0" err="1"/>
              <a:t>completed</a:t>
            </a:r>
            <a:r>
              <a:rPr lang="it-IT" dirty="0"/>
              <a:t> for the week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be </a:t>
            </a:r>
            <a:r>
              <a:rPr lang="it-IT" dirty="0" err="1"/>
              <a:t>included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style,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more text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(short, concise bullet points are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A9FE0F-4438-A90E-178E-370DFB88F067}"/>
              </a:ext>
            </a:extLst>
          </p:cNvPr>
          <p:cNvSpPr txBox="1"/>
          <p:nvPr userDrawn="1"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[2]….</a:t>
            </a:r>
          </a:p>
        </p:txBody>
      </p: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C9F1C9AE-6377-666B-8F06-CF0B8B3171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02229" y="4898571"/>
            <a:ext cx="1487714" cy="1318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8C56F642-24B4-9889-6DFF-DDDACEFB7E68}"/>
              </a:ext>
            </a:extLst>
          </p:cNvPr>
          <p:cNvSpPr/>
          <p:nvPr userDrawn="1"/>
        </p:nvSpPr>
        <p:spPr>
          <a:xfrm>
            <a:off x="5256400" y="16343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5B6D5E1-3173-F7DB-AFEA-577613F3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4201E827-9609-58AA-70BC-996E2AD0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E013F6E-0CEE-85C3-4AD1-ADEED88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4C7AB516-D061-772D-6849-99EBB44689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039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79D6A9B-7716-D398-EE18-2F2D6AC11B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5BE17EA-55E6-D579-4D1F-7901F944C6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10CEF70-3482-4FC0-A3A4-7FB408C94A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879E7A9-C563-396E-C6B6-B45497D43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43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item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22)</a:t>
            </a:r>
          </a:p>
          <a:p>
            <a:pPr lvl="1"/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20)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703A19AF-E449-D353-12E1-A3DAF32E3EAB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50D751B-3D4C-8864-D7F4-6EC8348A31EE}"/>
              </a:ext>
            </a:extLst>
          </p:cNvPr>
          <p:cNvSpPr/>
          <p:nvPr userDrawn="1"/>
        </p:nvSpPr>
        <p:spPr>
          <a:xfrm>
            <a:off x="4025317" y="4094711"/>
            <a:ext cx="3933255" cy="129819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BUT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use </a:t>
            </a:r>
            <a:r>
              <a:rPr lang="it-IT" dirty="0" err="1"/>
              <a:t>underpoints</a:t>
            </a:r>
            <a:r>
              <a:rPr lang="it-IT" dirty="0"/>
              <a:t> </a:t>
            </a:r>
            <a:r>
              <a:rPr lang="it-IT" dirty="0" err="1"/>
              <a:t>please</a:t>
            </a:r>
            <a:r>
              <a:rPr lang="it-IT" dirty="0"/>
              <a:t> with the i, ii, iii….</a:t>
            </a:r>
            <a:endParaRPr lang="en-GB" dirty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9BDEC9EB-F30A-F42A-26C3-F9AE08765705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BA2A1-6BBA-CA7A-578A-6529C5AD3CFE}"/>
              </a:ext>
            </a:extLst>
          </p:cNvPr>
          <p:cNvSpPr/>
          <p:nvPr userDrawn="1"/>
        </p:nvSpPr>
        <p:spPr>
          <a:xfrm>
            <a:off x="927758" y="2796999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19E5AF50-94A3-4308-3B68-BAD76E7A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798D87B-B794-AD8A-40F1-DEA4D54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E6253E5-E305-7986-3017-8FAC6F34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7E202380-1BD6-7A10-C51A-497A42391B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732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228F91E-E7AD-B275-5A60-89428222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F4F81C7-2C44-8CF8-2928-655E74DC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0D8F3F-3088-D685-66AD-D2110FD4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29BD9540-0DAC-F607-0D84-145CAF084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9943038B-A8F9-48D6-0A29-94D4AA659F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73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8" name="Connector: Elbow 6">
            <a:extLst>
              <a:ext uri="{FF2B5EF4-FFF2-40B4-BE49-F238E27FC236}">
                <a16:creationId xmlns:a16="http://schemas.microsoft.com/office/drawing/2014/main" id="{7A01EE56-12C5-DD96-C172-C145A0ED64CB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3791371" y="4238699"/>
            <a:ext cx="4563205" cy="122213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5">
            <a:extLst>
              <a:ext uri="{FF2B5EF4-FFF2-40B4-BE49-F238E27FC236}">
                <a16:creationId xmlns:a16="http://schemas.microsoft.com/office/drawing/2014/main" id="{EE3D1715-661B-80A0-F167-264ACC369A68}"/>
              </a:ext>
            </a:extLst>
          </p:cNvPr>
          <p:cNvSpPr/>
          <p:nvPr userDrawn="1"/>
        </p:nvSpPr>
        <p:spPr>
          <a:xfrm>
            <a:off x="7796637" y="3405202"/>
            <a:ext cx="3922209" cy="2011693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Add</a:t>
            </a:r>
            <a:r>
              <a:rPr lang="it-IT" sz="1400" dirty="0"/>
              <a:t> a link to the </a:t>
            </a:r>
            <a:r>
              <a:rPr lang="it-IT" sz="1400" dirty="0" err="1"/>
              <a:t>reference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goes</a:t>
            </a:r>
            <a:r>
              <a:rPr lang="it-IT" sz="1400" dirty="0"/>
              <a:t> to the last slide: highlight the </a:t>
            </a:r>
            <a:r>
              <a:rPr lang="it-IT" sz="1400" dirty="0" err="1"/>
              <a:t>number</a:t>
            </a:r>
            <a:r>
              <a:rPr lang="it-IT" sz="1400" dirty="0"/>
              <a:t>-&gt;</a:t>
            </a:r>
            <a:r>
              <a:rPr lang="it-IT" sz="1400" dirty="0" err="1"/>
              <a:t>right</a:t>
            </a:r>
            <a:r>
              <a:rPr lang="it-IT" sz="1400" dirty="0"/>
              <a:t> click-&gt;</a:t>
            </a:r>
            <a:r>
              <a:rPr lang="it-IT" sz="1400" dirty="0" err="1"/>
              <a:t>select</a:t>
            </a:r>
            <a:r>
              <a:rPr lang="it-IT" sz="1400" dirty="0"/>
              <a:t> link-&gt;place in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document</a:t>
            </a:r>
            <a:r>
              <a:rPr lang="it-IT" sz="1400" dirty="0"/>
              <a:t>-&gt;</a:t>
            </a:r>
            <a:r>
              <a:rPr lang="it-IT" sz="1400" dirty="0" err="1"/>
              <a:t>select</a:t>
            </a:r>
            <a:r>
              <a:rPr lang="it-IT" sz="1400" dirty="0"/>
              <a:t> last slide</a:t>
            </a:r>
            <a:endParaRPr lang="en-GB" sz="14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A1188C36-D6CB-FA53-013E-FC56AD427952}"/>
              </a:ext>
            </a:extLst>
          </p:cNvPr>
          <p:cNvSpPr/>
          <p:nvPr userDrawn="1"/>
        </p:nvSpPr>
        <p:spPr>
          <a:xfrm>
            <a:off x="6495002" y="1875014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49D4654-CB69-04EA-986A-2264B7A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C28337D-790B-E06F-0074-04AA48B9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2A63292-0139-33E2-79E8-D1F485A4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596BA109-7562-188F-19E6-BAFF28DC5C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48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D8651D-3525-44E9-EF74-5AE1C96E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C35C132-0CB8-F9A6-EC6C-F3AC1F1B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22F58FF-5AD5-CF97-4FEE-FB1F38CD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DC21B0DD-4D97-871C-E587-F10AD55D8B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07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D36E4AE-BF2C-D504-0887-03D81D07CDC8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7608A32D-44F3-01F2-D6ED-924DFF3CC33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Free-form: Shape 13">
            <a:extLst>
              <a:ext uri="{FF2B5EF4-FFF2-40B4-BE49-F238E27FC236}">
                <a16:creationId xmlns:a16="http://schemas.microsoft.com/office/drawing/2014/main" id="{1DE142EE-E501-93E6-565D-AB4A5A647F0F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76A7918-93DA-D7CE-97A3-DDF18B379B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Team Name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ABD3F4B-4853-EC8E-00EB-5109F86CE0F1}"/>
              </a:ext>
            </a:extLst>
          </p:cNvPr>
          <p:cNvSpPr/>
          <p:nvPr userDrawn="1"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-form: Shape 13">
            <a:extLst>
              <a:ext uri="{FF2B5EF4-FFF2-40B4-BE49-F238E27FC236}">
                <a16:creationId xmlns:a16="http://schemas.microsoft.com/office/drawing/2014/main" id="{2BF40EC9-0D42-5E08-04BD-F330229C7518}"/>
              </a:ext>
            </a:extLst>
          </p:cNvPr>
          <p:cNvSpPr/>
          <p:nvPr userDrawn="1"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-form: Shape 13">
            <a:extLst>
              <a:ext uri="{FF2B5EF4-FFF2-40B4-BE49-F238E27FC236}">
                <a16:creationId xmlns:a16="http://schemas.microsoft.com/office/drawing/2014/main" id="{0BB1BAA4-B843-57F3-9FCE-C9585D332FAE}"/>
              </a:ext>
            </a:extLst>
          </p:cNvPr>
          <p:cNvSpPr/>
          <p:nvPr userDrawn="1"/>
        </p:nvSpPr>
        <p:spPr>
          <a:xfrm rot="10800000">
            <a:off x="-26376" y="-254312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17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3" r:id="rId2"/>
    <p:sldLayoutId id="2147483686" r:id="rId3"/>
    <p:sldLayoutId id="2147483674" r:id="rId4"/>
    <p:sldLayoutId id="2147483685" r:id="rId5"/>
    <p:sldLayoutId id="2147483684" r:id="rId6"/>
    <p:sldLayoutId id="2147483688" r:id="rId7"/>
    <p:sldLayoutId id="2147483666" r:id="rId8"/>
    <p:sldLayoutId id="2147483689" r:id="rId9"/>
    <p:sldLayoutId id="2147483662" r:id="rId10"/>
    <p:sldLayoutId id="2147483690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91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620995-1DFE-FB81-B1FD-1F43AD25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9FFA78-25BC-8AF7-71C4-CCA91A932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B32A29-5E71-00A9-66DA-1FED8EA8F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Optimus Syria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A1141D-8ADF-66F7-AB0C-CAA4E1B2C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138566-A99B-8C60-010B-13E0F43C5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07/11/2025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55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em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11/11/2025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Foundations team/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286247" y="6564113"/>
            <a:ext cx="1918447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FF1E788-369D-9A8F-8F84-AD852E9D2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Times New Roman" pitchFamily="18" charset="0"/>
                <a:cs typeface="Times New Roman" pitchFamily="18" charset="0"/>
              </a:rPr>
              <a:t>Weekly report: </a:t>
            </a:r>
            <a:r>
              <a:rPr lang="it-IT" b="1" dirty="0" err="1">
                <a:latin typeface="Times New Roman" pitchFamily="18" charset="0"/>
                <a:cs typeface="Times New Roman" pitchFamily="18" charset="0"/>
              </a:rPr>
              <a:t>Foundations</a:t>
            </a:r>
            <a:r>
              <a:rPr lang="it-IT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GB" b="1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03200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Week number: 8</a:t>
            </a:r>
          </a:p>
          <a:p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Date: 11/11/2025</a:t>
            </a:r>
          </a:p>
          <a:p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Supervisor:</a:t>
            </a:r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2000" b="1" dirty="0">
                <a:latin typeface="Lato" panose="020B0604020202020204" pitchFamily="34" charset="0"/>
              </a:rPr>
              <a:t>Prof. Dr.-Ing. Torsten Faber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itchFamily="18" charset="0"/>
                <a:cs typeface="Times New Roman" pitchFamily="18" charset="0"/>
              </a:rPr>
              <a:t>Group </a:t>
            </a:r>
            <a:r>
              <a:rPr lang="de-DE" b="1" dirty="0" err="1">
                <a:latin typeface="Times New Roman" pitchFamily="18" charset="0"/>
                <a:cs typeface="Times New Roman" pitchFamily="18" charset="0"/>
              </a:rPr>
              <a:t>members</a:t>
            </a:r>
            <a:r>
              <a:rPr lang="de-DE" b="1" dirty="0">
                <a:latin typeface="Times New Roman" pitchFamily="18" charset="0"/>
                <a:cs typeface="Times New Roman" pitchFamily="18" charset="0"/>
              </a:rPr>
              <a:t> : </a:t>
            </a:r>
            <a:r>
              <a:rPr lang="de-DE" b="1" dirty="0"/>
              <a:t>Jehad </a:t>
            </a:r>
            <a:r>
              <a:rPr lang="de-DE" b="1" dirty="0" err="1"/>
              <a:t>Albaali</a:t>
            </a:r>
            <a:r>
              <a:rPr lang="de-DE" b="1" dirty="0"/>
              <a:t>- Amgad Gerges - Reda </a:t>
            </a:r>
            <a:r>
              <a:rPr lang="de-DE" b="1" dirty="0" err="1"/>
              <a:t>Deif</a:t>
            </a:r>
            <a:endParaRPr lang="de-DE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feld 12">
            <a:extLst>
              <a:ext uri="{FF2B5EF4-FFF2-40B4-BE49-F238E27FC236}">
                <a16:creationId xmlns:a16="http://schemas.microsoft.com/office/drawing/2014/main" id="{F1A690F4-D79D-8EBC-12DE-D491129BCFF6}"/>
              </a:ext>
            </a:extLst>
          </p:cNvPr>
          <p:cNvSpPr txBox="1"/>
          <p:nvPr/>
        </p:nvSpPr>
        <p:spPr>
          <a:xfrm>
            <a:off x="2047405" y="5070436"/>
            <a:ext cx="73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 by : Reda Deif</a:t>
            </a:r>
          </a:p>
        </p:txBody>
      </p:sp>
    </p:spTree>
    <p:extLst>
      <p:ext uri="{BB962C8B-B14F-4D97-AF65-F5344CB8AC3E}">
        <p14:creationId xmlns:p14="http://schemas.microsoft.com/office/powerpoint/2010/main" val="2930116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D197D-C61E-9E99-5440-0F4C4956D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1A1705-D077-0689-C7D3-7F85EA14BC4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6EA8708-B323-EBA9-F020-BCEDBA55B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2AE6B5D7-00B9-C809-BE88-93A6020E746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11</a:t>
            </a:r>
            <a:r>
              <a:rPr lang="en-GB" b="1" dirty="0">
                <a:solidFill>
                  <a:schemeClr val="tx1"/>
                </a:solidFill>
              </a:rPr>
              <a:t>/11/2025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84554BFC-7FDF-A86B-41C7-D17A875F324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9E7B97A4-6905-F01C-C5CF-7924371263F5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Group </a:t>
            </a:r>
            <a:r>
              <a:rPr lang="de-DE" sz="1200" b="1" dirty="0" err="1">
                <a:latin typeface="Times New Roman" pitchFamily="18" charset="0"/>
                <a:cs typeface="Times New Roman" pitchFamily="18" charset="0"/>
              </a:rPr>
              <a:t>members</a:t>
            </a:r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de-DE" sz="1200" b="1" dirty="0"/>
              <a:t>Jehad </a:t>
            </a:r>
            <a:r>
              <a:rPr lang="de-DE" sz="1200" b="1" dirty="0" err="1"/>
              <a:t>Albaali</a:t>
            </a:r>
            <a:r>
              <a:rPr lang="de-DE" sz="1200" b="1" dirty="0"/>
              <a:t>- Amgad Gerges - 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A130D-2858-A90E-ED0B-F24E1E8F1B0B}"/>
              </a:ext>
            </a:extLst>
          </p:cNvPr>
          <p:cNvSpPr txBox="1"/>
          <p:nvPr/>
        </p:nvSpPr>
        <p:spPr>
          <a:xfrm>
            <a:off x="701040" y="823154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Time Schedule Planning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7AF87-3B4A-443F-A510-13F583469123}"/>
              </a:ext>
            </a:extLst>
          </p:cNvPr>
          <p:cNvSpPr txBox="1"/>
          <p:nvPr/>
        </p:nvSpPr>
        <p:spPr>
          <a:xfrm>
            <a:off x="701040" y="1558440"/>
            <a:ext cx="969264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/>
              <a:t>Time Schedule </a:t>
            </a:r>
            <a:r>
              <a:rPr lang="de-DE" sz="3200" b="1" dirty="0" err="1"/>
              <a:t>Planning</a:t>
            </a:r>
            <a:endParaRPr lang="de-DE" sz="3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3200" b="1" dirty="0"/>
              <a:t>Week 1-2:</a:t>
            </a:r>
            <a:r>
              <a:rPr lang="de-DE" sz="3200" dirty="0"/>
              <a:t> Data Collection &amp; Project Kick-off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3200" b="1" dirty="0"/>
              <a:t>Week 3-4:</a:t>
            </a:r>
            <a:r>
              <a:rPr lang="de-DE" sz="3200" dirty="0"/>
              <a:t> </a:t>
            </a:r>
            <a:r>
              <a:rPr lang="de-DE" sz="3200" dirty="0" err="1"/>
              <a:t>Geotechnical</a:t>
            </a:r>
            <a:r>
              <a:rPr lang="de-DE" sz="3200" dirty="0"/>
              <a:t> Analysis &amp; </a:t>
            </a:r>
            <a:r>
              <a:rPr lang="de-DE" sz="3200" dirty="0" err="1"/>
              <a:t>Conceptual</a:t>
            </a:r>
            <a:r>
              <a:rPr lang="de-DE" sz="3200" dirty="0"/>
              <a:t> 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3200" b="1" dirty="0">
                <a:solidFill>
                  <a:schemeClr val="bg2">
                    <a:lumMod val="10000"/>
                  </a:schemeClr>
                </a:solidFill>
              </a:rPr>
              <a:t>Week 5-7:</a:t>
            </a:r>
            <a:r>
              <a:rPr lang="de-DE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sz="3200" dirty="0" err="1">
                <a:solidFill>
                  <a:schemeClr val="bg2">
                    <a:lumMod val="10000"/>
                  </a:schemeClr>
                </a:solidFill>
              </a:rPr>
              <a:t>Detailed</a:t>
            </a:r>
            <a:r>
              <a:rPr lang="de-DE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sz="3200" dirty="0">
                <a:solidFill>
                  <a:schemeClr val="bg2">
                    <a:lumMod val="10000"/>
                  </a:schemeClr>
                </a:solidFill>
              </a:rPr>
              <a:t>Design</a:t>
            </a:r>
            <a:r>
              <a:rPr lang="de-DE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sz="3200" dirty="0">
                <a:solidFill>
                  <a:schemeClr val="bg2">
                    <a:lumMod val="10000"/>
                  </a:schemeClr>
                </a:solidFill>
              </a:rPr>
              <a:t>&amp;</a:t>
            </a:r>
            <a:r>
              <a:rPr lang="de-DE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sz="3200" dirty="0" err="1">
                <a:solidFill>
                  <a:schemeClr val="bg2">
                    <a:lumMod val="10000"/>
                  </a:schemeClr>
                </a:solidFill>
              </a:rPr>
              <a:t>Verification</a:t>
            </a:r>
            <a:r>
              <a:rPr lang="de-DE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ar-SA" sz="32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3200" b="1" dirty="0"/>
              <a:t>Week 8-9:</a:t>
            </a:r>
            <a:r>
              <a:rPr lang="de-DE" sz="3200" dirty="0"/>
              <a:t> </a:t>
            </a:r>
            <a:r>
              <a:rPr lang="de-DE" sz="3200" b="1" dirty="0" err="1">
                <a:solidFill>
                  <a:srgbClr val="FF0000"/>
                </a:solidFill>
              </a:rPr>
              <a:t>Structural</a:t>
            </a:r>
            <a:r>
              <a:rPr lang="de-DE" sz="3200" b="1" dirty="0">
                <a:solidFill>
                  <a:srgbClr val="FF0000"/>
                </a:solidFill>
              </a:rPr>
              <a:t> Design (</a:t>
            </a:r>
            <a:r>
              <a:rPr lang="de-DE" sz="3200" b="1" dirty="0" err="1">
                <a:solidFill>
                  <a:srgbClr val="FF0000"/>
                </a:solidFill>
              </a:rPr>
              <a:t>Rebar</a:t>
            </a:r>
            <a:r>
              <a:rPr lang="de-DE" sz="3200" b="1" dirty="0">
                <a:solidFill>
                  <a:srgbClr val="FF0000"/>
                </a:solidFill>
              </a:rPr>
              <a:t> &amp; Shear)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3200" b="1" dirty="0"/>
              <a:t>Week 10-11:</a:t>
            </a:r>
            <a:r>
              <a:rPr lang="de-DE" sz="3200" dirty="0"/>
              <a:t> Final </a:t>
            </a:r>
            <a:r>
              <a:rPr lang="de-DE" sz="3200" dirty="0" err="1"/>
              <a:t>Drawings</a:t>
            </a:r>
            <a:r>
              <a:rPr lang="de-DE" sz="3200" dirty="0"/>
              <a:t> &amp; </a:t>
            </a:r>
            <a:r>
              <a:rPr lang="de-DE" sz="3200" dirty="0" err="1"/>
              <a:t>Documentation</a:t>
            </a:r>
            <a:endParaRPr lang="de-DE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3200" b="1" dirty="0"/>
              <a:t>Week 12:</a:t>
            </a:r>
            <a:r>
              <a:rPr lang="de-DE" sz="3200" dirty="0"/>
              <a:t> Final Review &amp; Submission</a:t>
            </a:r>
          </a:p>
        </p:txBody>
      </p:sp>
    </p:spTree>
    <p:extLst>
      <p:ext uri="{BB962C8B-B14F-4D97-AF65-F5344CB8AC3E}">
        <p14:creationId xmlns:p14="http://schemas.microsoft.com/office/powerpoint/2010/main" val="1936989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3D0A-C704-F121-9F4A-41F5835FA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7DDDC6-C8B9-C58E-DDC6-F54FDE2D29D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FBC6C56-EB19-7480-D5FA-25DAB6E54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57737309-601F-9126-6ADE-A77C268650F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11</a:t>
            </a:r>
            <a:r>
              <a:rPr lang="en-GB" b="1" dirty="0">
                <a:solidFill>
                  <a:schemeClr val="tx1"/>
                </a:solidFill>
              </a:rPr>
              <a:t>/11/2025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F000B7E9-079E-A132-AFA4-547559A6A37F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BFAFF01E-50B3-33EC-9274-55A1BAAB97D7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Group </a:t>
            </a:r>
            <a:r>
              <a:rPr lang="de-DE" sz="1200" b="1" dirty="0" err="1">
                <a:latin typeface="Times New Roman" pitchFamily="18" charset="0"/>
                <a:cs typeface="Times New Roman" pitchFamily="18" charset="0"/>
              </a:rPr>
              <a:t>members</a:t>
            </a:r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de-DE" sz="1200" b="1" dirty="0"/>
              <a:t>Jehad </a:t>
            </a:r>
            <a:r>
              <a:rPr lang="de-DE" sz="1200" b="1" dirty="0" err="1"/>
              <a:t>Albaali</a:t>
            </a:r>
            <a:r>
              <a:rPr lang="de-DE" sz="1200" b="1" dirty="0"/>
              <a:t>- Amgad Gerges - 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5D8453-DAF7-142E-9EB9-54EA8C53EF20}"/>
              </a:ext>
            </a:extLst>
          </p:cNvPr>
          <p:cNvSpPr txBox="1"/>
          <p:nvPr/>
        </p:nvSpPr>
        <p:spPr>
          <a:xfrm>
            <a:off x="701040" y="823154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Next Tasks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B2E79-6A53-F934-C671-D7D4BCC00A77}"/>
              </a:ext>
            </a:extLst>
          </p:cNvPr>
          <p:cNvSpPr txBox="1"/>
          <p:nvPr/>
        </p:nvSpPr>
        <p:spPr>
          <a:xfrm>
            <a:off x="701040" y="1558440"/>
            <a:ext cx="6136340" cy="675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GB" b="1" dirty="0"/>
              <a:t>Design of Raft for shear</a:t>
            </a:r>
          </a:p>
        </p:txBody>
      </p:sp>
    </p:spTree>
    <p:extLst>
      <p:ext uri="{BB962C8B-B14F-4D97-AF65-F5344CB8AC3E}">
        <p14:creationId xmlns:p14="http://schemas.microsoft.com/office/powerpoint/2010/main" val="3607304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2</a:t>
            </a:fld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60505" y="1620370"/>
            <a:ext cx="8222130" cy="3030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GB" b="1" dirty="0"/>
              <a:t>Design of Raft  for bending moment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Next tasks </a:t>
            </a:r>
            <a:endParaRPr lang="ar-EG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lang="en-GB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11</a:t>
            </a:r>
            <a:r>
              <a:rPr lang="en-GB" b="1" dirty="0">
                <a:solidFill>
                  <a:schemeClr val="tx1"/>
                </a:solidFill>
              </a:rPr>
              <a:t>/11/2025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dirty="0"/>
              <a:t>Jehad </a:t>
            </a:r>
            <a:r>
              <a:rPr lang="de-DE" sz="1200" b="1" dirty="0" err="1"/>
              <a:t>Albaali</a:t>
            </a:r>
            <a:r>
              <a:rPr lang="de-DE" sz="1200" b="1" dirty="0"/>
              <a:t>- Amgad Gerges - 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535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3</a:t>
            </a:fld>
            <a:endParaRPr lang="en-GB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 txBox="1">
            <a:spLocks/>
          </p:cNvSpPr>
          <p:nvPr/>
        </p:nvSpPr>
        <p:spPr>
          <a:xfrm>
            <a:off x="764309" y="631689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50000"/>
              </a:lnSpc>
            </a:pPr>
            <a:r>
              <a:rPr lang="en-GB" sz="2000" b="1" dirty="0">
                <a:solidFill>
                  <a:srgbClr val="FF0000"/>
                </a:solidFill>
              </a:rPr>
              <a:t>Concrete Dimensions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11/11/2025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Group </a:t>
            </a:r>
            <a:r>
              <a:rPr lang="de-DE" sz="1200" b="1" dirty="0" err="1">
                <a:latin typeface="Times New Roman" pitchFamily="18" charset="0"/>
                <a:cs typeface="Times New Roman" pitchFamily="18" charset="0"/>
              </a:rPr>
              <a:t>members</a:t>
            </a:r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de-DE" sz="1200" b="1" dirty="0"/>
              <a:t>Jehad </a:t>
            </a:r>
            <a:r>
              <a:rPr lang="de-DE" sz="1200" b="1" dirty="0" err="1"/>
              <a:t>Albaali</a:t>
            </a:r>
            <a:r>
              <a:rPr lang="de-DE" sz="1200" b="1" dirty="0"/>
              <a:t>- Amgad Gerges - 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D2BC3-7A77-427E-122F-070BF0C54EA8}"/>
              </a:ext>
            </a:extLst>
          </p:cNvPr>
          <p:cNvSpPr txBox="1"/>
          <p:nvPr/>
        </p:nvSpPr>
        <p:spPr>
          <a:xfrm>
            <a:off x="510308" y="2246069"/>
            <a:ext cx="4679759" cy="3056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Diameter of Base Plate (BP) 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25 m 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GB" sz="14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Diameter of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Pedestal = 7 m </a:t>
            </a:r>
            <a:endParaRPr lang="en-GB" sz="14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Height Pedestal = 1.5 m </a:t>
            </a:r>
            <a:endParaRPr lang="en-GB" sz="14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Height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of Middle slab = </a:t>
            </a: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2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m 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cs typeface="Arial" panose="020B0604020202020204" pitchFamily="34" charset="0"/>
              </a:rPr>
              <a:t>Height of </a:t>
            </a:r>
            <a:r>
              <a:rPr lang="en-GB" dirty="0"/>
              <a:t>Frustum (HF) = 1.5 m </a:t>
            </a:r>
            <a:endParaRPr lang="en-GB" dirty="0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Height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of Edge slab (HE) = 0.5 m </a:t>
            </a:r>
            <a:endParaRPr lang="en-GB" sz="14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432509-B769-A94B-4D8C-016547672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74" y="2053592"/>
            <a:ext cx="6873077" cy="356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9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855F6-C01F-6769-3652-D8A8070F7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E613D211-BEA0-2E32-65D1-F88000B45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30"/>
            <a:ext cx="1402080" cy="303762"/>
          </a:xfrm>
        </p:spPr>
        <p:txBody>
          <a:bodyPr>
            <a:normAutofit fontScale="90000"/>
          </a:bodyPr>
          <a:lstStyle/>
          <a:p>
            <a:r>
              <a:rPr lang="de-DE" sz="2000" dirty="0">
                <a:solidFill>
                  <a:srgbClr val="FF0000"/>
                </a:solidFill>
              </a:rPr>
              <a:t>Input </a:t>
            </a:r>
            <a:r>
              <a:rPr lang="de-DE" sz="2000" dirty="0" err="1">
                <a:solidFill>
                  <a:srgbClr val="FF0000"/>
                </a:solidFill>
              </a:rPr>
              <a:t>data</a:t>
            </a:r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C9214F4-C5EE-8BCE-FE46-B988D1D3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4</a:t>
            </a:fld>
            <a:endParaRPr lang="en-GB" dirty="0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E7ADECB0-CB60-02B7-5EA8-AC2903B128A1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11</a:t>
            </a:r>
            <a:r>
              <a:rPr lang="en-GB" b="1" dirty="0">
                <a:solidFill>
                  <a:schemeClr val="tx1"/>
                </a:solidFill>
              </a:rPr>
              <a:t>/11/2025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38C8C02D-7B39-4DC6-1528-F90940F9229F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CBBAC3-20F0-7C00-B583-D0B829E2B92D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dirty="0"/>
              <a:t>Jehad </a:t>
            </a:r>
            <a:r>
              <a:rPr lang="de-DE" sz="1200" b="1" dirty="0" err="1"/>
              <a:t>Albaali</a:t>
            </a:r>
            <a:r>
              <a:rPr lang="de-DE" sz="1200" b="1" dirty="0"/>
              <a:t>- Amgad Gerges - 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CE1172-1EBA-4027-B2D3-8F9413A14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08" y="1393593"/>
            <a:ext cx="7640002" cy="40708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84F076-5061-4802-B8BE-6E27827D5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254" y="1499987"/>
            <a:ext cx="6085636" cy="415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9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F3F8-7FCA-C48B-1687-8E61C7435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69A2AC-C06E-229E-9510-CEB7B79C91D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9E27D02-AFE5-EE72-7245-979026DFF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A63C02EA-6848-844A-A7E6-8E10BA8FB6B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11</a:t>
            </a:r>
            <a:r>
              <a:rPr lang="en-GB" b="1" dirty="0">
                <a:solidFill>
                  <a:schemeClr val="tx1"/>
                </a:solidFill>
              </a:rPr>
              <a:t>/11/2025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8EBAC95E-AA1D-8862-0792-D9FBD9AB10A9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7E17BBCC-CFA3-C433-AD5F-5CF92170D038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Group </a:t>
            </a:r>
            <a:r>
              <a:rPr lang="de-DE" sz="1200" b="1" dirty="0" err="1">
                <a:latin typeface="Times New Roman" pitchFamily="18" charset="0"/>
                <a:cs typeface="Times New Roman" pitchFamily="18" charset="0"/>
              </a:rPr>
              <a:t>members</a:t>
            </a:r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de-DE" sz="1200" b="1" dirty="0"/>
              <a:t>Jehad </a:t>
            </a:r>
            <a:r>
              <a:rPr lang="de-DE" sz="1200" b="1" dirty="0" err="1"/>
              <a:t>Albaali</a:t>
            </a:r>
            <a:r>
              <a:rPr lang="de-DE" sz="1200" b="1" dirty="0"/>
              <a:t>- Amgad Gerges - 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itel 21">
            <a:extLst>
              <a:ext uri="{FF2B5EF4-FFF2-40B4-BE49-F238E27FC236}">
                <a16:creationId xmlns:a16="http://schemas.microsoft.com/office/drawing/2014/main" id="{4E43D925-0C1B-6F9B-8DF5-F0E937D56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30"/>
            <a:ext cx="4137660" cy="303762"/>
          </a:xfrm>
        </p:spPr>
        <p:txBody>
          <a:bodyPr>
            <a:normAutofit fontScale="90000"/>
          </a:bodyPr>
          <a:lstStyle/>
          <a:p>
            <a:r>
              <a:rPr lang="de-DE" sz="2000" dirty="0">
                <a:solidFill>
                  <a:srgbClr val="FF0000"/>
                </a:solidFill>
              </a:rPr>
              <a:t>Design of Raft for bending moment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9B372-D028-5CAB-0BF4-4D86E58B9FE8}"/>
              </a:ext>
            </a:extLst>
          </p:cNvPr>
          <p:cNvSpPr txBox="1"/>
          <p:nvPr/>
        </p:nvSpPr>
        <p:spPr>
          <a:xfrm>
            <a:off x="726141" y="1532966"/>
            <a:ext cx="71269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Circular Foundation Parameters :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Diameter </a:t>
            </a:r>
            <a:r>
              <a:rPr lang="en-GB" b="1" dirty="0"/>
              <a:t>D = 25 m</a:t>
            </a:r>
            <a:r>
              <a:rPr lang="en-GB" dirty="0"/>
              <a:t> → radius </a:t>
            </a:r>
            <a:r>
              <a:rPr lang="en-GB" b="1" dirty="0"/>
              <a:t>r = 12.5 m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Ultimate overturning moment </a:t>
            </a:r>
            <a:r>
              <a:rPr lang="en-GB" b="1" dirty="0"/>
              <a:t>M= 236,822 </a:t>
            </a:r>
            <a:r>
              <a:rPr lang="en-GB" b="1" dirty="0" err="1"/>
              <a:t>kN·m</a:t>
            </a:r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Concrete thickness </a:t>
            </a:r>
            <a:r>
              <a:rPr lang="en-GB" b="1" dirty="0"/>
              <a:t>h = 2.0 m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Reinforcement design for bending due to overturning moment</a:t>
            </a:r>
          </a:p>
        </p:txBody>
      </p:sp>
    </p:spTree>
    <p:extLst>
      <p:ext uri="{BB962C8B-B14F-4D97-AF65-F5344CB8AC3E}">
        <p14:creationId xmlns:p14="http://schemas.microsoft.com/office/powerpoint/2010/main" val="81746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F3F8-7FCA-C48B-1687-8E61C7435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69A2AC-C06E-229E-9510-CEB7B79C91D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9E27D02-AFE5-EE72-7245-979026DFF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A63C02EA-6848-844A-A7E6-8E10BA8FB6B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11</a:t>
            </a:r>
            <a:r>
              <a:rPr lang="en-GB" b="1" dirty="0">
                <a:solidFill>
                  <a:schemeClr val="tx1"/>
                </a:solidFill>
              </a:rPr>
              <a:t>/11/2025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8EBAC95E-AA1D-8862-0792-D9FBD9AB10A9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7E17BBCC-CFA3-C433-AD5F-5CF92170D038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Group </a:t>
            </a:r>
            <a:r>
              <a:rPr lang="de-DE" sz="1200" b="1" dirty="0" err="1">
                <a:latin typeface="Times New Roman" pitchFamily="18" charset="0"/>
                <a:cs typeface="Times New Roman" pitchFamily="18" charset="0"/>
              </a:rPr>
              <a:t>members</a:t>
            </a:r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de-DE" sz="1200" b="1" dirty="0"/>
              <a:t>Jehad </a:t>
            </a:r>
            <a:r>
              <a:rPr lang="de-DE" sz="1200" b="1" dirty="0" err="1"/>
              <a:t>Albaali</a:t>
            </a:r>
            <a:r>
              <a:rPr lang="de-DE" sz="1200" b="1" dirty="0"/>
              <a:t>- Amgad Gerges - 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itel 21">
            <a:extLst>
              <a:ext uri="{FF2B5EF4-FFF2-40B4-BE49-F238E27FC236}">
                <a16:creationId xmlns:a16="http://schemas.microsoft.com/office/drawing/2014/main" id="{4E43D925-0C1B-6F9B-8DF5-F0E937D56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9130"/>
            <a:ext cx="4459941" cy="303762"/>
          </a:xfrm>
        </p:spPr>
        <p:txBody>
          <a:bodyPr>
            <a:normAutofit fontScale="90000"/>
          </a:bodyPr>
          <a:lstStyle/>
          <a:p>
            <a:r>
              <a:rPr lang="en-GB" sz="2000" b="1" dirty="0"/>
              <a:t>Moment per unit width at foundation 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6B1C40-3A97-6F5C-C381-D624D830102F}"/>
                  </a:ext>
                </a:extLst>
              </p:cNvPr>
              <p:cNvSpPr txBox="1"/>
              <p:nvPr/>
            </p:nvSpPr>
            <p:spPr>
              <a:xfrm>
                <a:off x="1196788" y="1699116"/>
                <a:ext cx="6190130" cy="14083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𝐸𝑑</m:t>
                          </m:r>
                        </m:sub>
                      </m:sSub>
                      <m:r>
                        <a:rPr lang="ar-EG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EG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ar-EG" i="1">
                                  <a:latin typeface="Cambria Math" panose="02040503050406030204" pitchFamily="18" charset="0"/>
                                </a:rPr>
                                <m:t>𝑂𝑇</m:t>
                              </m:r>
                            </m:sub>
                          </m:sSub>
                        </m:num>
                        <m:den>
                          <m:r>
                            <a:rPr lang="ar-EG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>
                  <a:buNone/>
                </a:pPr>
                <a:endParaRPr lang="ar-EG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𝐸𝑑</m:t>
                          </m:r>
                        </m:sub>
                      </m:sSub>
                      <m:r>
                        <a:rPr lang="ar-EG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EG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36</m:t>
                          </m:r>
                          <m:r>
                            <a:rPr lang="ar-EG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822</m:t>
                          </m:r>
                        </m:num>
                        <m:den>
                          <m:r>
                            <a:rPr lang="ar-EG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ar-EG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ar-EG" i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ar-EG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EG" i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ar-EG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EG" i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ar-EG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EG" i="0">
                          <a:latin typeface="Cambria Math" panose="02040503050406030204" pitchFamily="18" charset="0"/>
                        </a:rPr>
                        <m:t>016</m:t>
                      </m:r>
                      <m:r>
                        <a:rPr lang="ar-EG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84</m:t>
                      </m:r>
                      <m:r>
                        <m:rPr>
                          <m:nor/>
                        </m:rPr>
                        <a:rPr lang="ar-EG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0" i="1">
                          <a:latin typeface="Cambria Math" panose="02040503050406030204" pitchFamily="18" charset="0"/>
                        </a:rPr>
                        <m:t>kN</m:t>
                      </m:r>
                      <m:r>
                        <m:rPr>
                          <m:nor/>
                        </m:rPr>
                        <a:rPr lang="en-GB" b="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GB" b="0" i="1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6B1C40-3A97-6F5C-C381-D624D8301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788" y="1699116"/>
                <a:ext cx="6190130" cy="14083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874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F3F8-7FCA-C48B-1687-8E61C7435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69A2AC-C06E-229E-9510-CEB7B79C91D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9E27D02-AFE5-EE72-7245-979026DFF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A63C02EA-6848-844A-A7E6-8E10BA8FB6B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11</a:t>
            </a:r>
            <a:r>
              <a:rPr lang="en-GB" b="1" dirty="0">
                <a:solidFill>
                  <a:schemeClr val="tx1"/>
                </a:solidFill>
              </a:rPr>
              <a:t>/11/2025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8EBAC95E-AA1D-8862-0792-D9FBD9AB10A9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7E17BBCC-CFA3-C433-AD5F-5CF92170D038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Group </a:t>
            </a:r>
            <a:r>
              <a:rPr lang="de-DE" sz="1200" b="1" dirty="0" err="1">
                <a:latin typeface="Times New Roman" pitchFamily="18" charset="0"/>
                <a:cs typeface="Times New Roman" pitchFamily="18" charset="0"/>
              </a:rPr>
              <a:t>members</a:t>
            </a:r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de-DE" sz="1200" b="1" dirty="0"/>
              <a:t>Jehad </a:t>
            </a:r>
            <a:r>
              <a:rPr lang="de-DE" sz="1200" b="1" dirty="0" err="1"/>
              <a:t>Albaali</a:t>
            </a:r>
            <a:r>
              <a:rPr lang="de-DE" sz="1200" b="1" dirty="0"/>
              <a:t>- Amgad Gerges - 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itel 21">
            <a:extLst>
              <a:ext uri="{FF2B5EF4-FFF2-40B4-BE49-F238E27FC236}">
                <a16:creationId xmlns:a16="http://schemas.microsoft.com/office/drawing/2014/main" id="{4E43D925-0C1B-6F9B-8DF5-F0E937D56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30"/>
            <a:ext cx="4137660" cy="303762"/>
          </a:xfrm>
        </p:spPr>
        <p:txBody>
          <a:bodyPr>
            <a:normAutofit fontScale="90000"/>
          </a:bodyPr>
          <a:lstStyle/>
          <a:p>
            <a:r>
              <a:rPr lang="en-GB" sz="2000" b="1" dirty="0"/>
              <a:t>Reinforcement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6948C6-947C-0ECE-80B3-99BAB1330A10}"/>
                  </a:ext>
                </a:extLst>
              </p:cNvPr>
              <p:cNvSpPr txBox="1"/>
              <p:nvPr/>
            </p:nvSpPr>
            <p:spPr>
              <a:xfrm>
                <a:off x="838200" y="1443319"/>
                <a:ext cx="6085636" cy="3460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GB" b="1" dirty="0"/>
                  <a:t>Given/assumed:</a:t>
                </a:r>
                <a:endParaRPr lang="en-GB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dirty="0"/>
                  <a:t>Concrete C30/37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dirty="0"/>
                  <a:t>Steel B500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dirty="0"/>
                  <a:t>Cover c = 50 mm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dirty="0"/>
                  <a:t>Effective depth d = 1,950 mm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>
                  <a:buNone/>
                </a:pPr>
                <a:r>
                  <a:rPr lang="en-GB" b="1" dirty="0"/>
                  <a:t>Required steel area:</a:t>
                </a:r>
                <a:endParaRPr lang="en-GB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ar-EG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𝑟𝑒𝑞</m:t>
                          </m:r>
                        </m:sub>
                      </m:sSub>
                      <m:r>
                        <a:rPr lang="ar-EG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EG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ar-EG" i="1">
                                  <a:latin typeface="Cambria Math" panose="02040503050406030204" pitchFamily="18" charset="0"/>
                                </a:rPr>
                                <m:t>𝐸𝑑</m:t>
                              </m:r>
                            </m:sub>
                          </m:sSub>
                        </m:num>
                        <m:den>
                          <m:r>
                            <a:rPr lang="ar-EG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EG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EG" i="0">
                              <a:latin typeface="Cambria Math" panose="02040503050406030204" pitchFamily="18" charset="0"/>
                            </a:rPr>
                            <m:t>87</m:t>
                          </m:r>
                          <m:sSub>
                            <m:sSub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EG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ar-EG" i="1">
                                  <a:latin typeface="Cambria Math" panose="02040503050406030204" pitchFamily="18" charset="0"/>
                                </a:rPr>
                                <m:t>𝑦𝑑</m:t>
                              </m:r>
                            </m:sub>
                          </m:sSub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ar-EG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ar-EG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𝑟𝑒𝑞</m:t>
                          </m:r>
                        </m:sub>
                      </m:sSub>
                      <m:r>
                        <a:rPr lang="ar-EG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EG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ar-EG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EG">
                              <a:latin typeface="Cambria Math" panose="02040503050406030204" pitchFamily="18" charset="0"/>
                            </a:rPr>
                            <m:t>016</m:t>
                          </m:r>
                          <m:r>
                            <a:rPr lang="ar-EG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84</m:t>
                          </m:r>
                          <m:r>
                            <a:rPr lang="ar-EG" i="0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EG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ar-EG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EG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EG" i="0">
                              <a:latin typeface="Cambria Math" panose="02040503050406030204" pitchFamily="18" charset="0"/>
                            </a:rPr>
                            <m:t>87</m:t>
                          </m:r>
                          <m:r>
                            <a:rPr lang="ar-EG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500</m:t>
                          </m:r>
                          <m:r>
                            <a:rPr lang="ar-EG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1950</m:t>
                          </m:r>
                        </m:den>
                      </m:f>
                      <m:r>
                        <a:rPr lang="ar-EG" i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3556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54</m:t>
                      </m:r>
                      <m:r>
                        <m:rPr>
                          <m:nor/>
                        </m:rPr>
                        <a:rPr lang="ar-EG" b="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ar-EG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b="0" i="1">
                              <a:latin typeface="Cambria Math" panose="02040503050406030204" pitchFamily="18" charset="0"/>
                            </a:rPr>
                            <m:t>mm</m:t>
                          </m:r>
                        </m:e>
                        <m:sup>
                          <m:r>
                            <a:rPr lang="ar-EG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EG" b="0" i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ar-EG" b="0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b="0" dirty="0"/>
              </a:p>
              <a:p>
                <a:pPr>
                  <a:buNone/>
                </a:pPr>
                <a:endParaRPr lang="ar-EG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6948C6-947C-0ECE-80B3-99BAB1330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43319"/>
                <a:ext cx="6085636" cy="3460499"/>
              </a:xfrm>
              <a:prstGeom prst="rect">
                <a:avLst/>
              </a:prstGeom>
              <a:blipFill>
                <a:blip r:embed="rId2"/>
                <a:stretch>
                  <a:fillRect l="-902" t="-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09D487-2341-A764-0CB5-09DC95AE3105}"/>
                  </a:ext>
                </a:extLst>
              </p:cNvPr>
              <p:cNvSpPr txBox="1"/>
              <p:nvPr/>
            </p:nvSpPr>
            <p:spPr>
              <a:xfrm>
                <a:off x="629771" y="4903818"/>
                <a:ext cx="6085636" cy="6640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GB" b="1" dirty="0"/>
                  <a:t>Minimum Reinforcement Check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ar-EG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ar-EG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ar-EG" i="1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ar-EG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EG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EG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EG" i="0">
                          <a:latin typeface="Cambria Math" panose="02040503050406030204" pitchFamily="18" charset="0"/>
                        </a:rPr>
                        <m:t>0015</m:t>
                      </m:r>
                      <m:r>
                        <a:rPr lang="ar-EG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ar-EG" i="0">
                          <a:latin typeface="Cambria Math" panose="02040503050406030204" pitchFamily="18" charset="0"/>
                        </a:rPr>
                        <m:t>1000</m:t>
                      </m:r>
                      <m:r>
                        <a:rPr lang="ar-EG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1950</m:t>
                      </m:r>
                      <m:r>
                        <a:rPr lang="ar-EG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2925</m:t>
                      </m:r>
                      <m:r>
                        <m:rPr>
                          <m:nor/>
                        </m:rPr>
                        <a:rPr lang="ar-EG" b="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ar-EG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b="0" i="1">
                              <a:latin typeface="Cambria Math" panose="02040503050406030204" pitchFamily="18" charset="0"/>
                            </a:rPr>
                            <m:t>mm</m:t>
                          </m:r>
                        </m:e>
                        <m:sup>
                          <m:r>
                            <a:rPr lang="ar-EG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EG" b="0" i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ar-EG" b="0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ar-EG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09D487-2341-A764-0CB5-09DC95AE3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71" y="4903818"/>
                <a:ext cx="6085636" cy="664028"/>
              </a:xfrm>
              <a:prstGeom prst="rect">
                <a:avLst/>
              </a:prstGeom>
              <a:blipFill>
                <a:blip r:embed="rId3"/>
                <a:stretch>
                  <a:fillRect l="-801" t="-3670" b="-64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9F38B6-052C-1A77-0A74-55AD52993B30}"/>
                  </a:ext>
                </a:extLst>
              </p:cNvPr>
              <p:cNvSpPr txBox="1"/>
              <p:nvPr/>
            </p:nvSpPr>
            <p:spPr>
              <a:xfrm>
                <a:off x="4370294" y="5763496"/>
                <a:ext cx="613634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EG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EG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ar-EG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ar-EG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EG" i="1">
                            <a:latin typeface="Cambria Math" panose="02040503050406030204" pitchFamily="18" charset="0"/>
                          </a:rPr>
                          <m:t>𝑟𝑒𝑞</m:t>
                        </m:r>
                      </m:sub>
                    </m:sSub>
                  </m:oMath>
                </a14:m>
                <a:r>
                  <a:rPr lang="en-GB" dirty="0"/>
                  <a:t> 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E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EG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ar-EG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ar-EG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EG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9F38B6-052C-1A77-0A74-55AD52993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294" y="5763496"/>
                <a:ext cx="6136340" cy="390748"/>
              </a:xfrm>
              <a:prstGeom prst="rect">
                <a:avLst/>
              </a:prstGeom>
              <a:blipFill>
                <a:blip r:embed="rId4"/>
                <a:stretch>
                  <a:fillRect t="-4615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1B0C528A-74ED-B0F4-3E83-E670A7F3E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540" y="1587321"/>
            <a:ext cx="6606146" cy="18416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E633436-1AF6-C79C-922E-466ED385FFEE}"/>
              </a:ext>
            </a:extLst>
          </p:cNvPr>
          <p:cNvSpPr txBox="1"/>
          <p:nvPr/>
        </p:nvSpPr>
        <p:spPr>
          <a:xfrm>
            <a:off x="8385681" y="3559681"/>
            <a:ext cx="4060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b="0" i="0" u="none" strike="noStrike" baseline="0" dirty="0">
                <a:latin typeface="ArialMT"/>
              </a:rPr>
              <a:t>Concrete grades according to</a:t>
            </a:r>
            <a:r>
              <a:rPr lang="en-GB" sz="1200" dirty="0">
                <a:latin typeface="ArialMT"/>
              </a:rPr>
              <a:t> </a:t>
            </a:r>
            <a:r>
              <a:rPr lang="en-GB" sz="1200" b="0" i="0" u="none" strike="noStrike" baseline="0" dirty="0">
                <a:latin typeface="ArialMT"/>
              </a:rPr>
              <a:t>EC 2 and DIN 1045-1 (2008)</a:t>
            </a:r>
            <a:endParaRPr lang="en-GB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23B64F-437C-AF24-3936-A2D6DAF158FC}"/>
              </a:ext>
            </a:extLst>
          </p:cNvPr>
          <p:cNvSpPr txBox="1"/>
          <p:nvPr/>
        </p:nvSpPr>
        <p:spPr>
          <a:xfrm>
            <a:off x="7132265" y="3504396"/>
            <a:ext cx="8163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Reference 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4AE5E6-2E88-B8B8-0A90-5B3454E35A03}"/>
              </a:ext>
            </a:extLst>
          </p:cNvPr>
          <p:cNvSpPr txBox="1"/>
          <p:nvPr/>
        </p:nvSpPr>
        <p:spPr>
          <a:xfrm>
            <a:off x="8385681" y="4078496"/>
            <a:ext cx="7680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EN 1992 – Eurocode 2: Design of Concrete Structures</a:t>
            </a:r>
          </a:p>
        </p:txBody>
      </p:sp>
    </p:spTree>
    <p:extLst>
      <p:ext uri="{BB962C8B-B14F-4D97-AF65-F5344CB8AC3E}">
        <p14:creationId xmlns:p14="http://schemas.microsoft.com/office/powerpoint/2010/main" val="112929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EFFA9-BA1A-C8D0-C871-4F7F403E3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948DE0-8C7B-1C33-0712-F6CF2C73C6E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C46E2DB-4C80-97A2-229E-86A9910EB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4938F9E0-AF29-4824-5BD1-2FA1320438D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11</a:t>
            </a:r>
            <a:r>
              <a:rPr lang="en-GB" b="1" dirty="0">
                <a:solidFill>
                  <a:schemeClr val="tx1"/>
                </a:solidFill>
              </a:rPr>
              <a:t>/11/2025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F8F59B5E-2D6F-5BE6-1E70-C3D3A20005E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828BCD18-4799-1C8A-D341-5161F5D63C98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Group </a:t>
            </a:r>
            <a:r>
              <a:rPr lang="de-DE" sz="1200" b="1" dirty="0" err="1">
                <a:latin typeface="Times New Roman" pitchFamily="18" charset="0"/>
                <a:cs typeface="Times New Roman" pitchFamily="18" charset="0"/>
              </a:rPr>
              <a:t>members</a:t>
            </a:r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de-DE" sz="1200" b="1" dirty="0"/>
              <a:t>Jehad </a:t>
            </a:r>
            <a:r>
              <a:rPr lang="de-DE" sz="1200" b="1" dirty="0" err="1"/>
              <a:t>Albaali</a:t>
            </a:r>
            <a:r>
              <a:rPr lang="de-DE" sz="1200" b="1" dirty="0"/>
              <a:t>- Amgad Gerges - 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A5044-44BF-6443-3F90-3D80F442FBD6}"/>
              </a:ext>
            </a:extLst>
          </p:cNvPr>
          <p:cNvSpPr txBox="1"/>
          <p:nvPr/>
        </p:nvSpPr>
        <p:spPr>
          <a:xfrm>
            <a:off x="701040" y="823154"/>
            <a:ext cx="3284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Reinforcement Calculation</a:t>
            </a:r>
            <a:endParaRPr lang="en-GB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5D113C-329A-C7E8-AA75-A1CAB83E0B16}"/>
                  </a:ext>
                </a:extLst>
              </p:cNvPr>
              <p:cNvSpPr txBox="1"/>
              <p:nvPr/>
            </p:nvSpPr>
            <p:spPr>
              <a:xfrm>
                <a:off x="-1745876" y="2229113"/>
                <a:ext cx="613634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E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ar-EG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𝑏𝑎𝑟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5D113C-329A-C7E8-AA75-A1CAB83E0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5876" y="2229113"/>
                <a:ext cx="6136340" cy="390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E37217-445B-8425-DD5B-B1E6ED611550}"/>
                  </a:ext>
                </a:extLst>
              </p:cNvPr>
              <p:cNvSpPr txBox="1"/>
              <p:nvPr/>
            </p:nvSpPr>
            <p:spPr>
              <a:xfrm>
                <a:off x="1585237" y="2278142"/>
                <a:ext cx="6889376" cy="37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ar-EG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1"/>
                      <m:t>490.87 </m:t>
                    </m:r>
                    <m:r>
                      <m:rPr>
                        <m:nor/>
                      </m:rPr>
                      <a:rPr lang="en-GB" b="1"/>
                      <m:t>mm</m:t>
                    </m:r>
                    <m:r>
                      <m:rPr>
                        <m:nor/>
                      </m:rPr>
                      <a:rPr lang="en-GB" b="1"/>
                      <m:t>²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E37217-445B-8425-DD5B-B1E6ED611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237" y="2278142"/>
                <a:ext cx="6889376" cy="3777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4CF5F4-242E-15B3-56A9-EE327DF818A1}"/>
                  </a:ext>
                </a:extLst>
              </p:cNvPr>
              <p:cNvSpPr txBox="1"/>
              <p:nvPr/>
            </p:nvSpPr>
            <p:spPr>
              <a:xfrm>
                <a:off x="-1649759" y="1689201"/>
                <a:ext cx="6889376" cy="37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Using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GB" b="1"/>
                        <m:t>Ø</m:t>
                      </m:r>
                      <m:r>
                        <m:rPr>
                          <m:nor/>
                        </m:rPr>
                        <a:rPr lang="en-GB" b="1"/>
                        <m:t>25 </m:t>
                      </m:r>
                      <m:r>
                        <m:rPr>
                          <m:nor/>
                        </m:rPr>
                        <a:rPr lang="en-GB" b="1"/>
                        <m:t>mm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4CF5F4-242E-15B3-56A9-EE327DF81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9759" y="1689201"/>
                <a:ext cx="6889376" cy="377796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85F1D8-1D24-D837-31E8-2188D54AB0B6}"/>
                  </a:ext>
                </a:extLst>
              </p:cNvPr>
              <p:cNvSpPr txBox="1"/>
              <p:nvPr/>
            </p:nvSpPr>
            <p:spPr>
              <a:xfrm>
                <a:off x="-1335718" y="2677403"/>
                <a:ext cx="70525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bars</m:t>
                      </m:r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i="0" smtClean="0"/>
                        <m:t>7</m:t>
                      </m:r>
                      <m:r>
                        <m:rPr>
                          <m:nor/>
                        </m:rPr>
                        <a:rPr lang="en-GB" i="0" smtClean="0"/>
                        <m:t>.</m:t>
                      </m:r>
                      <m:r>
                        <m:rPr>
                          <m:nor/>
                        </m:rPr>
                        <a:rPr lang="en-GB" i="0" smtClean="0"/>
                        <m:t>24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Ø </m:t>
                      </m:r>
                      <m:r>
                        <m:rPr>
                          <m:nor/>
                        </m:rPr>
                        <a:rPr lang="en-GB"/>
                        <m:t>25 </m:t>
                      </m:r>
                      <m:r>
                        <m:rPr>
                          <m:nor/>
                        </m:rPr>
                        <a:rPr lang="en-GB" i="0" smtClean="0"/>
                        <m:t>/ </m:t>
                      </m:r>
                      <m:r>
                        <m:rPr>
                          <m:nor/>
                        </m:rPr>
                        <a:rPr lang="en-GB" i="0" smtClean="0"/>
                        <m:t>m</m:t>
                      </m:r>
                      <m:r>
                        <m:rPr>
                          <m:nor/>
                        </m:rPr>
                        <a:rPr lang="en-GB" i="0" smtClean="0"/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85F1D8-1D24-D837-31E8-2188D54AB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5718" y="2677403"/>
                <a:ext cx="705253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7A6920-3C01-3DBD-810B-3500BA46E28D}"/>
                  </a:ext>
                </a:extLst>
              </p:cNvPr>
              <p:cNvSpPr txBox="1"/>
              <p:nvPr/>
            </p:nvSpPr>
            <p:spPr>
              <a:xfrm>
                <a:off x="184728" y="2698868"/>
                <a:ext cx="6979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EG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7A6920-3C01-3DBD-810B-3500BA46E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28" y="2698868"/>
                <a:ext cx="697902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195785-0AA9-4156-3FEA-39898BA2EB98}"/>
                  </a:ext>
                </a:extLst>
              </p:cNvPr>
              <p:cNvSpPr txBox="1"/>
              <p:nvPr/>
            </p:nvSpPr>
            <p:spPr>
              <a:xfrm>
                <a:off x="3793306" y="2698868"/>
                <a:ext cx="156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𝐛𝐚𝐫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195785-0AA9-4156-3FEA-39898BA2E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06" y="2698868"/>
                <a:ext cx="1560451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303991A0-2C37-970B-9784-07A0B80073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150" y="1574801"/>
            <a:ext cx="5071889" cy="18234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0AE4136-E2C4-112A-5EFD-1CFFA23880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1149" y="3580800"/>
            <a:ext cx="5071889" cy="251906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152C64F-F865-2AEF-67A5-210ACD4A3E36}"/>
              </a:ext>
            </a:extLst>
          </p:cNvPr>
          <p:cNvSpPr txBox="1"/>
          <p:nvPr/>
        </p:nvSpPr>
        <p:spPr>
          <a:xfrm>
            <a:off x="6551149" y="6079964"/>
            <a:ext cx="6979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Reference :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135F4D-0FFA-0B19-B7DE-A443FE160497}"/>
                  </a:ext>
                </a:extLst>
              </p:cNvPr>
              <p:cNvSpPr txBox="1"/>
              <p:nvPr/>
            </p:nvSpPr>
            <p:spPr>
              <a:xfrm>
                <a:off x="7802878" y="6151596"/>
                <a:ext cx="764032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*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200"/>
                      <m:t>Foundation</m:t>
                    </m:r>
                    <m:r>
                      <m:rPr>
                        <m:nor/>
                      </m:rPr>
                      <a:rPr lang="en-US" sz="1200"/>
                      <m:t> </m:t>
                    </m:r>
                    <m:r>
                      <m:rPr>
                        <m:nor/>
                      </m:rPr>
                      <a:rPr lang="en-US" sz="1200"/>
                      <m:t>WS</m:t>
                    </m:r>
                    <m:r>
                      <m:rPr>
                        <m:nor/>
                      </m:rPr>
                      <a:rPr lang="en-US" sz="1200"/>
                      <m:t> </m:t>
                    </m:r>
                    <m:r>
                      <m:rPr>
                        <m:nor/>
                      </m:rPr>
                      <a:rPr lang="en-US" sz="1200"/>
                      <m:t>2025</m:t>
                    </m:r>
                    <m:r>
                      <m:rPr>
                        <m:nor/>
                      </m:rPr>
                      <a:rPr lang="en-US" sz="1200"/>
                      <m:t>/</m:t>
                    </m:r>
                    <m:r>
                      <m:rPr>
                        <m:nor/>
                      </m:rPr>
                      <a:rPr lang="en-US" sz="1200"/>
                      <m:t>26 </m:t>
                    </m:r>
                    <m:r>
                      <m:rPr>
                        <m:nor/>
                      </m:rPr>
                      <a:rPr lang="en-US" sz="1200"/>
                      <m:t>Prof</m:t>
                    </m:r>
                    <m:r>
                      <m:rPr>
                        <m:nor/>
                      </m:rPr>
                      <a:rPr lang="en-US" sz="1200"/>
                      <m:t>. </m:t>
                    </m:r>
                    <m:r>
                      <m:rPr>
                        <m:nor/>
                      </m:rPr>
                      <a:rPr lang="en-US" sz="1200"/>
                      <m:t>Dr</m:t>
                    </m:r>
                    <m:r>
                      <m:rPr>
                        <m:nor/>
                      </m:rPr>
                      <a:rPr lang="en-US" sz="1200"/>
                      <m:t>.</m:t>
                    </m:r>
                    <m:r>
                      <m:rPr>
                        <m:nor/>
                      </m:rPr>
                      <a:rPr lang="en-US" sz="1200"/>
                      <m:t>−</m:t>
                    </m:r>
                    <m:r>
                      <m:rPr>
                        <m:nor/>
                      </m:rPr>
                      <a:rPr lang="en-US" sz="1200"/>
                      <m:t>Ing</m:t>
                    </m:r>
                    <m:r>
                      <m:rPr>
                        <m:nor/>
                      </m:rPr>
                      <a:rPr lang="en-US" sz="1200"/>
                      <m:t>. </m:t>
                    </m:r>
                    <m:r>
                      <m:rPr>
                        <m:nor/>
                      </m:rPr>
                      <a:rPr lang="en-US" sz="1200"/>
                      <m:t>Torsten</m:t>
                    </m:r>
                    <m:r>
                      <m:rPr>
                        <m:nor/>
                      </m:rPr>
                      <a:rPr lang="en-US" sz="1200"/>
                      <m:t> </m:t>
                    </m:r>
                    <m:r>
                      <m:rPr>
                        <m:nor/>
                      </m:rPr>
                      <a:rPr lang="en-US" sz="1200"/>
                      <m:t>Faber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135F4D-0FFA-0B19-B7DE-A443FE160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878" y="6151596"/>
                <a:ext cx="7640320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F55008-7680-4D9B-8C6E-8EA4A82DB1E4}"/>
                  </a:ext>
                </a:extLst>
              </p:cNvPr>
              <p:cNvSpPr txBox="1"/>
              <p:nvPr/>
            </p:nvSpPr>
            <p:spPr>
              <a:xfrm>
                <a:off x="3674239" y="2704248"/>
                <a:ext cx="9289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1" i="0" smtClean="0"/>
                        <m:t>8 </m:t>
                      </m:r>
                      <m:r>
                        <m:rPr>
                          <m:nor/>
                        </m:rPr>
                        <a:rPr lang="en-GB" b="1" smtClean="0"/>
                        <m:t>Ø</m:t>
                      </m:r>
                      <m:r>
                        <m:rPr>
                          <m:nor/>
                        </m:rPr>
                        <a:rPr lang="en-GB" b="1" i="0" smtClean="0"/>
                        <m:t> </m:t>
                      </m:r>
                      <m:r>
                        <m:rPr>
                          <m:nor/>
                        </m:rPr>
                        <a:rPr lang="en-GB" b="1" smtClean="0"/>
                        <m:t>25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F55008-7680-4D9B-8C6E-8EA4A82DB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239" y="2704248"/>
                <a:ext cx="92895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142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A824-5EF3-D7FB-7270-5EDC99D3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 b="1" dirty="0"/>
              <a:t>Shop</a:t>
            </a:r>
            <a:r>
              <a:rPr lang="en-GB" sz="1800" dirty="0"/>
              <a:t> </a:t>
            </a:r>
            <a:r>
              <a:rPr lang="en-GB" sz="1800" b="1" dirty="0"/>
              <a:t>drawing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1F7C40-A26B-95D8-F017-A792BE4C9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496553"/>
            <a:ext cx="9235440" cy="457565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743F1-6459-305B-9A30-11A49107C9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55007" y="6659103"/>
            <a:ext cx="5596085" cy="452697"/>
          </a:xfrm>
        </p:spPr>
        <p:txBody>
          <a:bodyPr/>
          <a:lstStyle/>
          <a:p>
            <a:r>
              <a:rPr lang="de-DE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b="1" dirty="0">
                <a:solidFill>
                  <a:schemeClr val="tx1"/>
                </a:solidFill>
              </a:rPr>
              <a:t>Jehad Albaali- Amgad Gerges - Reda Deif</a:t>
            </a:r>
            <a:endParaRPr lang="de-DE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GB" dirty="0">
              <a:solidFill>
                <a:schemeClr val="tx1"/>
              </a:solidFill>
              <a:highlight>
                <a:srgbClr val="A1DFFD"/>
              </a:highlight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1B016-F23A-4E58-405A-AFD5425E4AA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11/11/2025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67099-CDB4-9BA1-D1DF-9C3AAE2BC08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Foundations team/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C3B86-6C73-2B46-5A1F-5B9C1B70EF4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42DF65F-41E7-24B1-6C1A-F263414009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10800000">
            <a:off x="105254" y="2811635"/>
            <a:ext cx="1106326" cy="1661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+mj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4504AA-152D-4B0D-604C-D32B1FF1B9FD}"/>
                  </a:ext>
                </a:extLst>
              </p:cNvPr>
              <p:cNvSpPr txBox="1"/>
              <p:nvPr/>
            </p:nvSpPr>
            <p:spPr>
              <a:xfrm>
                <a:off x="2878527" y="1382644"/>
                <a:ext cx="6141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EG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4504AA-152D-4B0D-604C-D32B1FF1B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527" y="1382644"/>
                <a:ext cx="61417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72ED84-4B91-734A-F538-334AF088DF26}"/>
                  </a:ext>
                </a:extLst>
              </p:cNvPr>
              <p:cNvSpPr txBox="1"/>
              <p:nvPr/>
            </p:nvSpPr>
            <p:spPr>
              <a:xfrm>
                <a:off x="3172460" y="1382644"/>
                <a:ext cx="6141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EG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72ED84-4B91-734A-F538-334AF088D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460" y="1382644"/>
                <a:ext cx="614172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D472D4-F244-4109-6105-A455ACAE87B4}"/>
                  </a:ext>
                </a:extLst>
              </p:cNvPr>
              <p:cNvSpPr txBox="1"/>
              <p:nvPr/>
            </p:nvSpPr>
            <p:spPr>
              <a:xfrm>
                <a:off x="2914650" y="1567310"/>
                <a:ext cx="6141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EG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D472D4-F244-4109-6105-A455ACAE8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650" y="1567310"/>
                <a:ext cx="61417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44062B-692E-56F2-751E-6656463E8F1F}"/>
                  </a:ext>
                </a:extLst>
              </p:cNvPr>
              <p:cNvSpPr txBox="1"/>
              <p:nvPr/>
            </p:nvSpPr>
            <p:spPr>
              <a:xfrm>
                <a:off x="3172460" y="1567310"/>
                <a:ext cx="6141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44062B-692E-56F2-751E-6656463E8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460" y="1567310"/>
                <a:ext cx="614172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554F7C-323B-5C0B-5A6F-DE8687DDC647}"/>
                  </a:ext>
                </a:extLst>
              </p:cNvPr>
              <p:cNvSpPr txBox="1"/>
              <p:nvPr/>
            </p:nvSpPr>
            <p:spPr>
              <a:xfrm>
                <a:off x="7937500" y="2182597"/>
                <a:ext cx="6141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EG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554F7C-323B-5C0B-5A6F-DE8687DDC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500" y="2182597"/>
                <a:ext cx="614172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631F12-C797-5CF8-E913-F44E9F95AAA0}"/>
                  </a:ext>
                </a:extLst>
              </p:cNvPr>
              <p:cNvSpPr txBox="1"/>
              <p:nvPr/>
            </p:nvSpPr>
            <p:spPr>
              <a:xfrm>
                <a:off x="7815580" y="2182597"/>
                <a:ext cx="7076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631F12-C797-5CF8-E913-F44E9F95A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580" y="2182597"/>
                <a:ext cx="70764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A08B0C-AFEC-9908-587C-CE1E7044C960}"/>
                  </a:ext>
                </a:extLst>
              </p:cNvPr>
              <p:cNvSpPr txBox="1"/>
              <p:nvPr/>
            </p:nvSpPr>
            <p:spPr>
              <a:xfrm>
                <a:off x="7266940" y="2523541"/>
                <a:ext cx="74828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EG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A08B0C-AFEC-9908-587C-CE1E7044C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940" y="2523541"/>
                <a:ext cx="74828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5F600F-8C30-EC2B-6808-142C4EC15085}"/>
                  </a:ext>
                </a:extLst>
              </p:cNvPr>
              <p:cNvSpPr txBox="1"/>
              <p:nvPr/>
            </p:nvSpPr>
            <p:spPr>
              <a:xfrm>
                <a:off x="10815320" y="2523541"/>
                <a:ext cx="1188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5F600F-8C30-EC2B-6808-142C4EC15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320" y="2523541"/>
                <a:ext cx="118872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14C0E5D-AD1B-EEEC-E5F2-B4945641E411}"/>
                  </a:ext>
                </a:extLst>
              </p:cNvPr>
              <p:cNvSpPr txBox="1"/>
              <p:nvPr/>
            </p:nvSpPr>
            <p:spPr>
              <a:xfrm>
                <a:off x="2092397" y="2822116"/>
                <a:ext cx="15722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14C0E5D-AD1B-EEEC-E5F2-B4945641E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397" y="2822116"/>
                <a:ext cx="157226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1CC86D-8835-B3C0-BBB4-13DBD11346FE}"/>
                  </a:ext>
                </a:extLst>
              </p:cNvPr>
              <p:cNvSpPr txBox="1"/>
              <p:nvPr/>
            </p:nvSpPr>
            <p:spPr>
              <a:xfrm>
                <a:off x="8628380" y="2822116"/>
                <a:ext cx="1694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1CC86D-8835-B3C0-BBB4-13DBD1134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380" y="2822116"/>
                <a:ext cx="169418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CA683E-AEC9-5EA6-6D18-D0A52A5A723D}"/>
                  </a:ext>
                </a:extLst>
              </p:cNvPr>
              <p:cNvSpPr txBox="1"/>
              <p:nvPr/>
            </p:nvSpPr>
            <p:spPr>
              <a:xfrm>
                <a:off x="-923636" y="2822116"/>
                <a:ext cx="74768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1" i="0" smtClean="0"/>
                        <m:t>8 </m:t>
                      </m:r>
                      <m:r>
                        <m:rPr>
                          <m:nor/>
                        </m:rPr>
                        <a:rPr lang="en-GB" b="1" smtClean="0"/>
                        <m:t>Ø</m:t>
                      </m:r>
                      <m:r>
                        <m:rPr>
                          <m:nor/>
                        </m:rPr>
                        <a:rPr lang="en-GB" b="1" i="0" smtClean="0"/>
                        <m:t> </m:t>
                      </m:r>
                      <m:r>
                        <m:rPr>
                          <m:nor/>
                        </m:rPr>
                        <a:rPr lang="en-GB" b="1" smtClean="0"/>
                        <m:t>25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CA683E-AEC9-5EA6-6D18-D0A52A5A7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3636" y="2822116"/>
                <a:ext cx="747683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7CFEE3-44C4-4000-8A19-257351B6DB93}"/>
                  </a:ext>
                </a:extLst>
              </p:cNvPr>
              <p:cNvSpPr txBox="1"/>
              <p:nvPr/>
            </p:nvSpPr>
            <p:spPr>
              <a:xfrm>
                <a:off x="5522307" y="2811635"/>
                <a:ext cx="79063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1" i="0" smtClean="0"/>
                        <m:t>8 </m:t>
                      </m:r>
                      <m:r>
                        <m:rPr>
                          <m:nor/>
                        </m:rPr>
                        <a:rPr lang="en-GB" b="1" smtClean="0"/>
                        <m:t>Ø</m:t>
                      </m:r>
                      <m:r>
                        <m:rPr>
                          <m:nor/>
                        </m:rPr>
                        <a:rPr lang="en-GB" b="1" i="0" smtClean="0"/>
                        <m:t> </m:t>
                      </m:r>
                      <m:r>
                        <m:rPr>
                          <m:nor/>
                        </m:rPr>
                        <a:rPr lang="en-GB" b="1" smtClean="0"/>
                        <m:t>25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7CFEE3-44C4-4000-8A19-257351B6D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307" y="2811635"/>
                <a:ext cx="79063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117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nagment team" id="{49CF8F14-4D36-410B-8FD7-EF9AC5FC0265}" vid="{E0BCDBF3-E95D-42DF-9CFA-5A341A93A409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nagment team" id="{49CF8F14-4D36-410B-8FD7-EF9AC5FC0265}" vid="{B7A59B36-2137-465F-86DC-E5A6887FF7C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Managment team</Template>
  <TotalTime>91</TotalTime>
  <Words>548</Words>
  <Application>Microsoft Office PowerPoint</Application>
  <PresentationFormat>Widescreen</PresentationFormat>
  <Paragraphs>127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Aptos</vt:lpstr>
      <vt:lpstr>Aptos (Textkörper)</vt:lpstr>
      <vt:lpstr>Aptos Display</vt:lpstr>
      <vt:lpstr>Arial</vt:lpstr>
      <vt:lpstr>ArialMT</vt:lpstr>
      <vt:lpstr>Calibri</vt:lpstr>
      <vt:lpstr>Calibri Light</vt:lpstr>
      <vt:lpstr>Cambria Math</vt:lpstr>
      <vt:lpstr>Lato</vt:lpstr>
      <vt:lpstr>Tahoma</vt:lpstr>
      <vt:lpstr>Times New Roman</vt:lpstr>
      <vt:lpstr>Wingdings</vt:lpstr>
      <vt:lpstr>Office</vt:lpstr>
      <vt:lpstr>Benutzerdefiniertes Design</vt:lpstr>
      <vt:lpstr>Weekly report: Foundations </vt:lpstr>
      <vt:lpstr>List of contents</vt:lpstr>
      <vt:lpstr>PowerPoint Presentation</vt:lpstr>
      <vt:lpstr>Input data</vt:lpstr>
      <vt:lpstr>Design of Raft for bending moment</vt:lpstr>
      <vt:lpstr>Moment per unit width at foundation edge</vt:lpstr>
      <vt:lpstr>Reinforcement Calculation</vt:lpstr>
      <vt:lpstr>PowerPoint Presentation</vt:lpstr>
      <vt:lpstr>Shop drawing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 of contents</dc:title>
  <dc:creator>Bakhtiar Sabir</dc:creator>
  <cp:lastModifiedBy>FORMAT</cp:lastModifiedBy>
  <cp:revision>67</cp:revision>
  <dcterms:created xsi:type="dcterms:W3CDTF">2025-09-29T10:47:20Z</dcterms:created>
  <dcterms:modified xsi:type="dcterms:W3CDTF">2025-11-07T20:44:21Z</dcterms:modified>
</cp:coreProperties>
</file>